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64" r:id="rId2"/>
    <p:sldId id="317" r:id="rId3"/>
    <p:sldId id="516" r:id="rId4"/>
    <p:sldId id="513" r:id="rId5"/>
    <p:sldId id="504" r:id="rId6"/>
    <p:sldId id="447" r:id="rId7"/>
    <p:sldId id="398" r:id="rId8"/>
    <p:sldId id="444" r:id="rId9"/>
    <p:sldId id="320" r:id="rId10"/>
    <p:sldId id="451" r:id="rId11"/>
    <p:sldId id="529" r:id="rId12"/>
    <p:sldId id="518" r:id="rId13"/>
    <p:sldId id="526" r:id="rId14"/>
    <p:sldId id="450" r:id="rId15"/>
  </p:sldIdLst>
  <p:sldSz cx="9144000" cy="6858000" type="screen4x3"/>
  <p:notesSz cx="9296400" cy="7010400"/>
  <p:defaultTextStyle>
    <a:defPPr>
      <a:defRPr lang="en-US">
        <a:uFillTx/>
      </a:defRPr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3" autoAdjust="0"/>
    <p:restoredTop sz="90433" autoAdjust="0"/>
  </p:normalViewPr>
  <p:slideViewPr>
    <p:cSldViewPr>
      <p:cViewPr varScale="1">
        <p:scale>
          <a:sx n="80" d="100"/>
          <a:sy n="80" d="100"/>
        </p:scale>
        <p:origin x="11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86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C186-024F-4152-AA90-70DA8A6A3D42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817C-E5B2-4B60-B3F7-84142AC64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6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D50FF7FA-9A92-490B-8BA6-41C2CDCD2F5E}" type="datetimeFigureOut">
              <a:rPr lang="en-US">
                <a:uFillTx/>
              </a:rPr>
              <a:pPr>
                <a:defRPr>
                  <a:uFillTx/>
                </a:defRPr>
              </a:pPr>
              <a:t>4/3/18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77D7E71F-6EE4-4E26-8CCB-5514BE4E129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0232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7D7E71F-6EE4-4E26-8CCB-5514BE4E1297}" type="slidenum">
              <a:rPr lang="en-US" smtClean="0">
                <a:uFillTx/>
              </a:rPr>
              <a:pPr>
                <a:defRPr>
                  <a:uFillTx/>
                </a:defRPr>
              </a:pPr>
              <a:t>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528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Target density is 10km in metro areas, 20km in source areas, 40km in others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8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7D7E71F-6EE4-4E26-8CCB-5514BE4E1297}" type="slidenum">
              <a:rPr lang="en-US" smtClean="0">
                <a:uFillTx/>
              </a:rPr>
              <a:pPr>
                <a:defRPr>
                  <a:uFillTx/>
                </a:defRPr>
              </a:pPr>
              <a:t>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46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you get excited – here’s why this won’t happen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7D7E71F-6EE4-4E26-8CCB-5514BE4E1297}" type="slidenum">
              <a:rPr lang="en-US" smtClean="0">
                <a:uFillTx/>
              </a:rPr>
              <a:pPr>
                <a:defRPr>
                  <a:uFillTx/>
                </a:defRPr>
              </a:pPr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313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IPAWS – carriers</a:t>
            </a:r>
            <a:r>
              <a:rPr lang="en-US" baseline="0" dirty="0"/>
              <a:t> are not </a:t>
            </a:r>
            <a:r>
              <a:rPr lang="en-US" u="sng" baseline="0" dirty="0"/>
              <a:t>required</a:t>
            </a:r>
            <a:r>
              <a:rPr lang="en-US" u="none" baseline="0" dirty="0"/>
              <a:t> to send alerts, best effort, 10’s of seconds at best.</a:t>
            </a:r>
          </a:p>
          <a:p>
            <a:r>
              <a:rPr lang="en-US" dirty="0"/>
              <a:t>ETWS = International standard,</a:t>
            </a:r>
            <a:r>
              <a:rPr lang="en-US" baseline="0" dirty="0"/>
              <a:t> Earthquake and Tsunami Warning System (used in Japan)</a:t>
            </a:r>
            <a:endParaRPr lang="en-US" u="none" baseline="0" dirty="0"/>
          </a:p>
          <a:p>
            <a:r>
              <a:rPr lang="en-US" dirty="0"/>
              <a:t>New FCC rules to extend capabilities and speed up have not been finalized or implemented.</a:t>
            </a:r>
          </a:p>
          <a:p>
            <a:r>
              <a:rPr lang="en-US" dirty="0"/>
              <a:t>WEA – wireless emergency alert (alerts to cell phones like AMBER</a:t>
            </a:r>
            <a:r>
              <a:rPr lang="en-US" baseline="0" dirty="0"/>
              <a:t> and weather</a:t>
            </a:r>
            <a:r>
              <a:rPr lang="en-US" dirty="0"/>
              <a:t>)</a:t>
            </a:r>
          </a:p>
          <a:p>
            <a:r>
              <a:rPr lang="en-US" dirty="0"/>
              <a:t>EAS – Emergency Alert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7E71F-6EE4-4E26-8CCB-5514BE4E12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7D7E71F-6EE4-4E26-8CCB-5514BE4E1297}" type="slidenum">
              <a:rPr lang="en-US">
                <a:uFillTx/>
              </a:rPr>
              <a:pPr>
                <a:defRPr>
                  <a:uFillTx/>
                </a:defRPr>
              </a:pPr>
              <a:t>13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889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Big chunks are M&amp;O</a:t>
            </a:r>
            <a:r>
              <a:rPr lang="en-US" baseline="0" dirty="0">
                <a:uFillTx/>
              </a:rPr>
              <a:t> + installation effort</a:t>
            </a:r>
            <a:endParaRPr lang="en-US" dirty="0">
              <a:uFillTx/>
            </a:endParaRPr>
          </a:p>
          <a:p>
            <a:r>
              <a:rPr lang="en-US" dirty="0">
                <a:uFillTx/>
              </a:rPr>
              <a:t>FY17 breakdown</a:t>
            </a:r>
            <a:r>
              <a:rPr lang="en-US" baseline="0" dirty="0">
                <a:uFillTx/>
              </a:rPr>
              <a:t> doesn’t sum correctly be cause coops included some carryover.</a:t>
            </a:r>
          </a:p>
          <a:p>
            <a:r>
              <a:rPr lang="en-US" baseline="0" dirty="0">
                <a:uFillTx/>
              </a:rPr>
              <a:t>Most University research is supported by Moore, stops soon. </a:t>
            </a:r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86DC-5127-411C-9F7D-A0AFB0A7F5E3}" type="slidenum">
              <a:rPr lang="en-US" altLang="en-US" smtClean="0">
                <a:uFillTx/>
              </a:rPr>
              <a:pPr/>
              <a:t>14</a:t>
            </a:fld>
            <a:endParaRPr lang="en-US" alt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772B-CE73-4C2E-A75E-FAFC8C025B86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B43C-2659-4D33-8037-F563A212A93F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179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2798-CF4D-4DE7-AACF-1FD5F5290CB1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09AE-B02B-43B0-B0F4-EC46E0F84F08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173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B160-5C2F-4A2F-9E32-76982F0155AE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E798-FFE2-43C0-9A93-CCB219CDC432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97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F243-2765-4CC9-8BEE-18FD2CFBA886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132-08BD-4DED-8B02-1224FEAA1A78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568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68C-9E84-4ED2-8AA7-5106CFCFE9E7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9427-0153-4620-BA0D-DB0C61C0B244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96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7AA0-206C-4061-844A-3EE0A313B525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4C12-5A4A-4478-9151-001C0FF28331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69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4CB6-1B31-46F3-82A0-75391155EFC2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D955-D49D-4981-890A-A16222213241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374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C186-7BB5-40D0-A191-044EFE218E67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39EA-2D30-4938-A85A-5CA4D3842492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764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44E3-84B2-4083-809F-51A829BC7BA5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202A-AF08-4014-B86C-E9E6527EEDF4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038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2807-A68F-4746-9221-BE537900B566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2AE-11DE-4564-98CC-86006AD734AD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96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DF67-AE66-45CE-97E7-A267BEA827A0}" type="datetime1">
              <a:rPr lang="en-US" altLang="en-US" smtClean="0">
                <a:uFillTx/>
              </a:rPr>
              <a:pPr/>
              <a:t>4/3/18</a:t>
            </a:fld>
            <a:endParaRPr lang="en-US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D441-722F-4B23-ACB4-18D3DA81BDA2}" type="slidenum">
              <a:rPr lang="en-US" altLang="en-US" smtClean="0">
                <a:uFillTx/>
              </a:rPr>
              <a:pPr/>
              <a:t>‹#›</a:t>
            </a:fld>
            <a:endParaRPr lang="en-US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176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B999E0-79C0-4942-BE0B-3C61453DEC5D}" type="datetime1">
              <a:rPr lang="en-US" altLang="en-US" smtClean="0">
                <a:uFillTx/>
                <a:ea typeface="ＭＳ Ｐゴシック" pitchFamily="34" charset="-128"/>
              </a:rPr>
              <a:pPr defTabSz="457200"/>
              <a:t>4/3/18</a:t>
            </a:fld>
            <a:endParaRPr lang="en-US" altLang="en-US">
              <a:uFillTx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>
                <a:uFillTx/>
              </a:defRPr>
            </a:pPr>
            <a:endParaRPr lang="en-US">
              <a:solidFill>
                <a:srgbClr val="000000">
                  <a:tint val="75000"/>
                </a:srgbClr>
              </a:solidFill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6995D8D-21A7-48BE-870E-13D1AEC8AEC0}" type="slidenum">
              <a:rPr lang="en-US" altLang="en-US" smtClean="0">
                <a:uFillTx/>
                <a:ea typeface="ＭＳ Ｐゴシック" pitchFamily="34" charset="-128"/>
              </a:rPr>
              <a:pPr defTabSz="457200"/>
              <a:t>‹#›</a:t>
            </a:fld>
            <a:endParaRPr lang="en-US" altLang="en-US" dirty="0">
              <a:uFillTx/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" y="6488906"/>
            <a:ext cx="826295" cy="3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6488906"/>
            <a:ext cx="1262063" cy="31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17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/>
          <p:cNvSpPr>
            <a:spLocks noGrp="1" noChangeArrowheads="1"/>
          </p:cNvSpPr>
          <p:nvPr>
            <p:ph type="title"/>
          </p:nvPr>
        </p:nvSpPr>
        <p:spPr>
          <a:xfrm>
            <a:off x="-457200" y="-76200"/>
            <a:ext cx="5567362" cy="1600200"/>
          </a:xfrm>
        </p:spPr>
        <p:txBody>
          <a:bodyPr lIns="53576" tIns="53576" rIns="53576" bIns="53576"/>
          <a:lstStyle/>
          <a:p>
            <a:br>
              <a:rPr lang="en-US" sz="4000" i="1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4000" dirty="0"/>
              <a:t>Overview</a:t>
            </a:r>
            <a:endParaRPr lang="en-US" sz="3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381000" y="1652650"/>
            <a:ext cx="8534400" cy="5085962"/>
            <a:chOff x="591004" y="1531037"/>
            <a:chExt cx="8136158" cy="5736688"/>
          </a:xfrm>
        </p:grpSpPr>
        <p:sp>
          <p:nvSpPr>
            <p:cNvPr id="74" name="Shape 73"/>
            <p:cNvSpPr/>
            <p:nvPr/>
          </p:nvSpPr>
          <p:spPr>
            <a:xfrm rot="17269444" flipV="1">
              <a:off x="2614164" y="3321750"/>
              <a:ext cx="1918500" cy="941234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75" name="Shape 74"/>
            <p:cNvSpPr/>
            <p:nvPr/>
          </p:nvSpPr>
          <p:spPr>
            <a:xfrm rot="4396374">
              <a:off x="4637825" y="3294386"/>
              <a:ext cx="1775447" cy="816868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76" name="Shape 75"/>
            <p:cNvSpPr/>
            <p:nvPr/>
          </p:nvSpPr>
          <p:spPr>
            <a:xfrm rot="4396374">
              <a:off x="1475526" y="3294386"/>
              <a:ext cx="1775447" cy="816868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77" name="Shape 76"/>
            <p:cNvSpPr/>
            <p:nvPr/>
          </p:nvSpPr>
          <p:spPr>
            <a:xfrm rot="17269444" flipV="1">
              <a:off x="5763050" y="3321750"/>
              <a:ext cx="1918500" cy="941234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grpSp>
          <p:nvGrpSpPr>
            <p:cNvPr id="78" name="Group 7"/>
            <p:cNvGrpSpPr>
              <a:grpSpLocks/>
            </p:cNvGrpSpPr>
            <p:nvPr/>
          </p:nvGrpSpPr>
          <p:grpSpPr bwMode="auto">
            <a:xfrm>
              <a:off x="685800" y="3571875"/>
              <a:ext cx="7772400" cy="771525"/>
              <a:chOff x="685800" y="5334000"/>
              <a:chExt cx="7772400" cy="771144"/>
            </a:xfrm>
            <a:solidFill>
              <a:srgbClr val="0070C0"/>
            </a:solidFill>
          </p:grpSpPr>
          <p:sp>
            <p:nvSpPr>
              <p:cNvPr id="86" name="Rectangle 85"/>
              <p:cNvSpPr/>
              <p:nvPr/>
            </p:nvSpPr>
            <p:spPr>
              <a:xfrm>
                <a:off x="685800" y="5334000"/>
                <a:ext cx="1524000" cy="761624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Sensor Networks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810000" y="5343520"/>
                <a:ext cx="1524000" cy="761624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Processing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/>
                  <a:t>Alert Creation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934200" y="5334000"/>
                <a:ext cx="1524000" cy="76162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User Actions</a:t>
                </a:r>
              </a:p>
            </p:txBody>
          </p:sp>
          <p:sp>
            <p:nvSpPr>
              <p:cNvPr id="89" name="Right Arrow 11"/>
              <p:cNvSpPr>
                <a:spLocks noChangeArrowheads="1"/>
              </p:cNvSpPr>
              <p:nvPr/>
            </p:nvSpPr>
            <p:spPr bwMode="auto">
              <a:xfrm>
                <a:off x="2209800" y="5486325"/>
                <a:ext cx="1600200" cy="533137"/>
              </a:xfrm>
              <a:prstGeom prst="rightArrow">
                <a:avLst>
                  <a:gd name="adj1" fmla="val 50000"/>
                  <a:gd name="adj2" fmla="val 49997"/>
                </a:avLst>
              </a:prstGeom>
              <a:grpFill/>
              <a:ln w="2540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100" dirty="0">
                    <a:solidFill>
                      <a:srgbClr val="FFFFFF"/>
                    </a:solidFill>
                    <a:latin typeface="Franklin Gothic Book" pitchFamily="34" charset="0"/>
                  </a:rPr>
                  <a:t>Field telemetry</a:t>
                </a:r>
                <a:endParaRPr lang="en-US" sz="1200" dirty="0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sp>
            <p:nvSpPr>
              <p:cNvPr id="90" name="Right Arrow 89"/>
              <p:cNvSpPr>
                <a:spLocks noChangeArrowheads="1"/>
              </p:cNvSpPr>
              <p:nvPr/>
            </p:nvSpPr>
            <p:spPr bwMode="auto">
              <a:xfrm>
                <a:off x="5334000" y="5486325"/>
                <a:ext cx="1600200" cy="53313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25400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lt1"/>
                    </a:solidFill>
                    <a:latin typeface="+mn-lt"/>
                  </a:rPr>
                  <a:t>Alert Delivery</a:t>
                </a:r>
              </a:p>
            </p:txBody>
          </p:sp>
        </p:grpSp>
        <p:pic>
          <p:nvPicPr>
            <p:cNvPr id="79" name="Picture 14" descr="C:\Users\doug\Documents\_SCSN\Telemetry\Microwave\SCSN Site Photos\Strawberry - 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211" y="5341197"/>
              <a:ext cx="1444896" cy="192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0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054" y="1531037"/>
              <a:ext cx="2198108" cy="146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" descr="http://www.allmiamicomputersolutions.com/images/server-rac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281" y="1537110"/>
              <a:ext cx="1933973" cy="1450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04" y="1549753"/>
              <a:ext cx="2284548" cy="142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4239665" y="-152400"/>
            <a:ext cx="480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ts val="600"/>
              </a:spcBef>
            </a:pPr>
            <a:endParaRPr lang="en-US" sz="600" b="1" dirty="0">
              <a:latin typeface="Arial" charset="0"/>
              <a:sym typeface="Wingdings" pitchFamily="2" charset="2"/>
            </a:endParaRPr>
          </a:p>
          <a:p>
            <a:pPr marL="457200" lvl="1" indent="0">
              <a:spcBef>
                <a:spcPts val="600"/>
              </a:spcBef>
            </a:pPr>
            <a:r>
              <a:rPr lang="en-US" sz="1200" b="1" dirty="0">
                <a:latin typeface="Arial" charset="0"/>
                <a:sym typeface="Wingdings" pitchFamily="2" charset="2"/>
              </a:rPr>
              <a:t> 2006-2012 – </a:t>
            </a:r>
            <a:r>
              <a:rPr lang="en-US" sz="1200" b="1" dirty="0">
                <a:latin typeface="Arial" charset="0"/>
              </a:rPr>
              <a:t>R &amp; D</a:t>
            </a:r>
          </a:p>
          <a:p>
            <a:pPr marL="457200" lvl="1" indent="0">
              <a:spcBef>
                <a:spcPts val="600"/>
              </a:spcBef>
            </a:pPr>
            <a:r>
              <a:rPr lang="en-US" sz="1200" b="1" dirty="0">
                <a:latin typeface="Arial" charset="0"/>
                <a:sym typeface="Wingdings" pitchFamily="2" charset="2"/>
              </a:rPr>
              <a:t>  2012 – Demo System</a:t>
            </a:r>
          </a:p>
          <a:p>
            <a:pPr marL="457200" lvl="1" indent="0">
              <a:spcBef>
                <a:spcPts val="600"/>
              </a:spcBef>
            </a:pPr>
            <a:r>
              <a:rPr lang="en-US" sz="1200" b="1" dirty="0">
                <a:latin typeface="Arial" charset="0"/>
                <a:sym typeface="Wingdings" pitchFamily="2" charset="2"/>
              </a:rPr>
              <a:t>   2016 – CA Production Prototype</a:t>
            </a:r>
          </a:p>
          <a:p>
            <a:pPr marL="457200" lvl="1" indent="0">
              <a:spcBef>
                <a:spcPts val="600"/>
              </a:spcBef>
            </a:pPr>
            <a:r>
              <a:rPr lang="en-US" sz="1200" b="1" dirty="0">
                <a:latin typeface="Arial" charset="0"/>
                <a:sym typeface="Wingdings" pitchFamily="2" charset="2"/>
              </a:rPr>
              <a:t>    2017 – Full West Coast Prototype</a:t>
            </a:r>
          </a:p>
          <a:p>
            <a:pPr marL="457200" lvl="1" indent="0">
              <a:spcBef>
                <a:spcPts val="600"/>
              </a:spcBef>
            </a:pPr>
            <a:r>
              <a:rPr lang="en-US" sz="1200" b="1" dirty="0">
                <a:latin typeface="Arial" charset="0"/>
                <a:sym typeface="Wingdings" pitchFamily="2" charset="2"/>
              </a:rPr>
              <a:t>     2018 – First Stage of Public Alerts</a:t>
            </a:r>
          </a:p>
          <a:p>
            <a:pPr marL="457200" lvl="1" indent="0">
              <a:spcBef>
                <a:spcPts val="600"/>
              </a:spcBef>
            </a:pPr>
            <a:r>
              <a:rPr lang="en-US" sz="1200" dirty="0">
                <a:latin typeface="Arial" charset="0"/>
                <a:sym typeface="Wingdings" pitchFamily="2" charset="2"/>
              </a:rPr>
              <a:t>     ???? – Full Operation</a:t>
            </a:r>
          </a:p>
        </p:txBody>
      </p:sp>
      <p:pic>
        <p:nvPicPr>
          <p:cNvPr id="95" name="Picture 2" descr="http://transit-safety.volpe.dot.gov/security/securityinitiatives/designconsiderations/CD/images/pg8_11fig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724" y="4559410"/>
            <a:ext cx="1286867" cy="22223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" y="4482417"/>
            <a:ext cx="8369299" cy="10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97" y="126210"/>
            <a:ext cx="2938719" cy="7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be possible in 2018?</a:t>
            </a:r>
            <a:endParaRPr lang="en-US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/>
              <a:t>Alert Generation (“Us”)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Stations:  </a:t>
            </a:r>
            <a:r>
              <a:rPr lang="en-US" dirty="0"/>
              <a:t>~870/1,675</a:t>
            </a:r>
            <a:br>
              <a:rPr lang="en-US" dirty="0"/>
            </a:br>
            <a:r>
              <a:rPr lang="en-US" dirty="0"/>
              <a:t>Seattle, Bay, SoCal covered</a:t>
            </a:r>
          </a:p>
          <a:p>
            <a:r>
              <a:rPr lang="en-US" b="1" dirty="0"/>
              <a:t>Architecture</a:t>
            </a:r>
            <a:r>
              <a:rPr lang="en-US" dirty="0"/>
              <a:t>: Alert Layer on user-facing servers, FISMA “Authority to Operate”</a:t>
            </a:r>
          </a:p>
          <a:p>
            <a:r>
              <a:rPr lang="en-US" b="1" dirty="0"/>
              <a:t>Software</a:t>
            </a:r>
            <a:r>
              <a:rPr lang="en-US" dirty="0"/>
              <a:t>: tested and deployed</a:t>
            </a:r>
          </a:p>
          <a:p>
            <a:r>
              <a:rPr lang="en-US" b="1" dirty="0"/>
              <a:t>Products</a:t>
            </a:r>
            <a:r>
              <a:rPr lang="en-US" dirty="0"/>
              <a:t>: point/line source + GMs, release thresholds set</a:t>
            </a:r>
          </a:p>
          <a:p>
            <a:r>
              <a:rPr lang="en-US" b="1" dirty="0"/>
              <a:t>CEO: </a:t>
            </a:r>
            <a:r>
              <a:rPr lang="en-US" dirty="0"/>
              <a:t>Media Plan for 2018</a:t>
            </a:r>
          </a:p>
          <a:p>
            <a:r>
              <a:rPr lang="en-US" b="1" dirty="0"/>
              <a:t>Research</a:t>
            </a:r>
            <a:r>
              <a:rPr lang="en-US" dirty="0"/>
              <a:t>: ongoing, plan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Alert Delivery and Use (“Them”)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/>
          <a:p>
            <a:r>
              <a:rPr lang="en-US" b="1" dirty="0"/>
              <a:t>Alerts to Systems </a:t>
            </a:r>
            <a:r>
              <a:rPr lang="en-US" dirty="0"/>
              <a:t>(M2M)</a:t>
            </a:r>
          </a:p>
          <a:p>
            <a:pPr lvl="1"/>
            <a:r>
              <a:rPr lang="en-US" dirty="0"/>
              <a:t>Several “pilots” in various sectors taking actions</a:t>
            </a:r>
          </a:p>
          <a:p>
            <a:pPr lvl="1"/>
            <a:r>
              <a:rPr lang="en-US" dirty="0"/>
              <a:t>Constrained by licenses</a:t>
            </a:r>
          </a:p>
          <a:p>
            <a:r>
              <a:rPr lang="en-US" b="1" dirty="0"/>
              <a:t>Public Alerting</a:t>
            </a:r>
          </a:p>
          <a:p>
            <a:pPr lvl="1"/>
            <a:r>
              <a:rPr lang="en-US" b="1" dirty="0"/>
              <a:t>WEA: </a:t>
            </a:r>
            <a:r>
              <a:rPr lang="en-US" dirty="0"/>
              <a:t>Sending alerts to IPAWS &amp; testing of WEA speeds</a:t>
            </a:r>
          </a:p>
          <a:p>
            <a:pPr lvl="1"/>
            <a:r>
              <a:rPr lang="en-US" b="1" dirty="0"/>
              <a:t>Push/app: </a:t>
            </a:r>
            <a:r>
              <a:rPr lang="en-US" dirty="0"/>
              <a:t>L.A. app in limited release to test scalability</a:t>
            </a:r>
          </a:p>
          <a:p>
            <a:pPr lvl="1"/>
            <a:r>
              <a:rPr lang="en-US" b="1" dirty="0" err="1"/>
              <a:t>DataCasting</a:t>
            </a:r>
            <a:r>
              <a:rPr lang="en-US" b="1" dirty="0"/>
              <a:t>: </a:t>
            </a:r>
            <a:r>
              <a:rPr lang="en-US" dirty="0"/>
              <a:t>CA major metro areas (public TV stations)</a:t>
            </a:r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09600" y="5777484"/>
            <a:ext cx="3886200" cy="623316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Alert Generation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800599" y="5777484"/>
            <a:ext cx="3840480" cy="6233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Alert Delivery &amp; Use</a:t>
            </a: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77199" y="97604"/>
            <a:ext cx="1025407" cy="16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5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07329"/>
              </p:ext>
            </p:extLst>
          </p:nvPr>
        </p:nvGraphicFramePr>
        <p:xfrm>
          <a:off x="533400" y="762000"/>
          <a:ext cx="8378825" cy="5694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9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Tech Partner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Sector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Application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BART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none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Transportation, rail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Slow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trains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Caltech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Everbridge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Alert</a:t>
                      </a:r>
                      <a:r>
                        <a:rPr lang="en-US" sz="14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personnel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Los Angeles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TBD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City Government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Alert employees via app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Los Angeles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TBD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City Government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Alert people in city hall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EWEB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none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Water system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Close valves, gates, trip hydro generation</a:t>
                      </a:r>
                      <a:r>
                        <a:rPr lang="en-US" sz="1400" b="0" baseline="0" dirty="0">
                          <a:effectLst/>
                        </a:rPr>
                        <a:t> units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JPL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none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Education/research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Alert personnel at DSN, open fire station doors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Co Medical</a:t>
                      </a:r>
                      <a:r>
                        <a:rPr lang="en-US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Srv’s</a:t>
                      </a:r>
                      <a:endParaRPr lang="en-US" sz="1400" b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 Care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Alert personnel, extend to other facilities</a:t>
                      </a: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LA Metro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EWL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Transportation, rail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Alert personnel including train</a:t>
                      </a:r>
                      <a:r>
                        <a:rPr lang="en-US" sz="1400" b="1" baseline="0" dirty="0">
                          <a:effectLst/>
                        </a:rPr>
                        <a:t> &amp; </a:t>
                      </a:r>
                      <a:r>
                        <a:rPr lang="en-US" sz="1400" b="1" dirty="0">
                          <a:effectLst/>
                        </a:rPr>
                        <a:t>bus operators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 Unified Schools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EWL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School District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Alert students in 3 schools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NBC/Universal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EWL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Entertainment Media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Alert personnel,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radio, VOIP, LA Co FD doors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Northridge Hospital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GSS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Health Care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Alert personnel via radio, pager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ODOT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none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Transportation 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Activate stoplights/warning lights on bridges. 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PG&amp;E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none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Utility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Alert personnel</a:t>
                      </a: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Regatta Condo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EWL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Residential high-rise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Alert residents, open doors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Regroup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none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 Notification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Integrate w/ Emergency Notification</a:t>
                      </a:r>
                      <a:r>
                        <a:rPr lang="en-US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offering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Sammamish Water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RH2</a:t>
                      </a:r>
                      <a:endParaRPr lang="en-US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Water system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Close valves, stop pumps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Santa Monica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CC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EWL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Alert</a:t>
                      </a:r>
                      <a:r>
                        <a:rPr lang="en-US" sz="14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personnel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UCB Police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Edu/Public Safety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Alert personnel, extend to football stadium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USC Police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Edu/Public Safety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Alert personnel, extend to medical center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WashDOT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Transportation</a:t>
                      </a:r>
                    </a:p>
                  </a:txBody>
                  <a:tcPr marL="45720" marR="68580" marT="9144" marB="914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Alert personnel,</a:t>
                      </a:r>
                      <a:r>
                        <a:rPr lang="en-US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stop ferry operations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458200" cy="1447800"/>
          </a:xfrm>
        </p:spPr>
        <p:txBody>
          <a:bodyPr/>
          <a:lstStyle/>
          <a:p>
            <a:r>
              <a:rPr lang="en-US" dirty="0"/>
              <a:t>Pilots: users ready in 2018?</a:t>
            </a:r>
            <a:endParaRPr lang="en-US" i="1" dirty="0"/>
          </a:p>
        </p:txBody>
      </p:sp>
      <p:sp>
        <p:nvSpPr>
          <p:cNvPr id="2" name="AutoShape 8" descr="Image result for oranged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Image result for oranged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6488668"/>
            <a:ext cx="474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400" b="1" dirty="0">
                <a:solidFill>
                  <a:schemeClr val="dk1"/>
                </a:solidFill>
                <a:latin typeface="+mn-lt"/>
              </a:rPr>
              <a:t>BOLD are live today</a:t>
            </a:r>
            <a:r>
              <a:rPr lang="en-US" sz="1400" dirty="0">
                <a:solidFill>
                  <a:schemeClr val="dk1"/>
                </a:solidFill>
                <a:latin typeface="+mn-lt"/>
              </a:rPr>
              <a:t>, others applications are being processed</a:t>
            </a:r>
            <a:r>
              <a:rPr lang="en-US" sz="1400" b="1" dirty="0">
                <a:solidFill>
                  <a:schemeClr val="dk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ShakeAlert Communication, </a:t>
            </a:r>
            <a:br>
              <a:rPr lang="en-US" dirty="0"/>
            </a:br>
            <a:r>
              <a:rPr lang="en-US" dirty="0"/>
              <a:t>Education &amp; Outreach (CEO)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140" y="1570037"/>
            <a:ext cx="42957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Joint CEO Committee </a:t>
            </a:r>
          </a:p>
          <a:p>
            <a:pPr marL="0" indent="0">
              <a:buNone/>
            </a:pPr>
            <a:r>
              <a:rPr lang="en-US" sz="2000" dirty="0"/>
              <a:t>      (CA, WA, OR, British Columbia)</a:t>
            </a:r>
          </a:p>
          <a:p>
            <a:pPr lvl="1"/>
            <a:r>
              <a:rPr lang="en-US" dirty="0"/>
              <a:t>Coordinate Beta, Pilot, and CEO implementation</a:t>
            </a:r>
          </a:p>
          <a:p>
            <a:pPr lvl="1"/>
            <a:r>
              <a:rPr lang="en-US" dirty="0"/>
              <a:t>Social science R&amp;D  </a:t>
            </a:r>
          </a:p>
          <a:p>
            <a:pPr lvl="1"/>
            <a:r>
              <a:rPr lang="en-US" dirty="0"/>
              <a:t>Developing alert content</a:t>
            </a:r>
          </a:p>
          <a:p>
            <a:pPr lvl="2"/>
            <a:r>
              <a:rPr lang="en-US" dirty="0"/>
              <a:t>Messages (text, voice)</a:t>
            </a:r>
          </a:p>
          <a:p>
            <a:pPr lvl="2"/>
            <a:r>
              <a:rPr lang="en-US" dirty="0"/>
              <a:t>Sounds, signals, lights</a:t>
            </a:r>
          </a:p>
          <a:p>
            <a:pPr lvl="1"/>
            <a:r>
              <a:rPr lang="en-US" dirty="0"/>
              <a:t>Pre-event education and training</a:t>
            </a:r>
          </a:p>
          <a:p>
            <a:pPr lvl="1"/>
            <a:r>
              <a:rPr lang="en-US" dirty="0"/>
              <a:t>Integrate with other earthquake-related CEO programs.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4" descr="http://www.jayheal.co.uk/perch/resources/ux-cambridge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264" y="1767216"/>
            <a:ext cx="3205798" cy="24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8329">
            <a:off x="4733571" y="3884285"/>
            <a:ext cx="1297838" cy="12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264" y="5089845"/>
            <a:ext cx="3044536" cy="108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7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2018 Staged Public Rollout:  CEO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729870" cy="525780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sz="2800" dirty="0"/>
              <a:t>         Focus Areas (in order of priority)</a:t>
            </a:r>
          </a:p>
          <a:p>
            <a:pPr marL="0" indent="0" fontAlgn="base">
              <a:buNone/>
            </a:pPr>
            <a:endParaRPr lang="en-US" sz="1200" dirty="0"/>
          </a:p>
          <a:p>
            <a:pPr fontAlgn="base"/>
            <a:r>
              <a:rPr lang="en-US" sz="2400" dirty="0">
                <a:solidFill>
                  <a:srgbClr val="7030A0"/>
                </a:solidFill>
              </a:rPr>
              <a:t>Public Safety and Resilience </a:t>
            </a:r>
          </a:p>
          <a:p>
            <a:pPr lvl="1" fontAlgn="base"/>
            <a:r>
              <a:rPr lang="en-US" sz="1800" dirty="0"/>
              <a:t>ShakeOut 2018 visible public + school event</a:t>
            </a:r>
          </a:p>
          <a:p>
            <a:pPr lvl="1" fontAlgn="base"/>
            <a:r>
              <a:rPr lang="en-US" sz="1800" dirty="0"/>
              <a:t>Education symposium (late Summer/early Fall 2018)</a:t>
            </a:r>
          </a:p>
          <a:p>
            <a:pPr fontAlgn="base"/>
            <a:r>
              <a:rPr lang="en-US" sz="2400" dirty="0">
                <a:solidFill>
                  <a:srgbClr val="7030A0"/>
                </a:solidFill>
              </a:rPr>
              <a:t>Technical Implementation </a:t>
            </a:r>
          </a:p>
          <a:p>
            <a:pPr lvl="1" fontAlgn="base"/>
            <a:r>
              <a:rPr lang="en-US" sz="1800" dirty="0"/>
              <a:t>Bring ShakeAlert partners to market (Utilities, Transportation, </a:t>
            </a:r>
          </a:p>
          <a:p>
            <a:pPr marL="457200" lvl="1" indent="0" fontAlgn="base">
              <a:buNone/>
            </a:pPr>
            <a:r>
              <a:rPr lang="en-US" sz="1800" dirty="0"/>
              <a:t>       Health Care, and Education + focus on engaging Emergency Managers)</a:t>
            </a:r>
          </a:p>
          <a:p>
            <a:pPr lvl="1" fontAlgn="base"/>
            <a:r>
              <a:rPr lang="en-US" sz="1800" dirty="0"/>
              <a:t>Sector symposia (3 in 2017-18, 2 in 2019)</a:t>
            </a:r>
          </a:p>
          <a:p>
            <a:pPr fontAlgn="base"/>
            <a:r>
              <a:rPr lang="en-US" sz="2400" dirty="0">
                <a:solidFill>
                  <a:srgbClr val="7030A0"/>
                </a:solidFill>
              </a:rPr>
              <a:t>Consistent Messaging and Communication </a:t>
            </a:r>
          </a:p>
          <a:p>
            <a:pPr lvl="1" fontAlgn="base"/>
            <a:r>
              <a:rPr lang="en-US" sz="2000" dirty="0"/>
              <a:t>Social science research, JCCEO collaboration, media and strategic messaging plan</a:t>
            </a:r>
          </a:p>
          <a:p>
            <a:pPr fontAlgn="base"/>
            <a:r>
              <a:rPr lang="en-US" sz="2400" dirty="0">
                <a:solidFill>
                  <a:srgbClr val="7030A0"/>
                </a:solidFill>
              </a:rPr>
              <a:t>ShakeAlert: One tool among many that support the mission of the  Earthquake Hazards Program </a:t>
            </a:r>
          </a:p>
          <a:p>
            <a:pPr lvl="1" fontAlgn="base"/>
            <a:r>
              <a:rPr lang="en-US" sz="1800" dirty="0"/>
              <a:t>Integration and promotion of ShakeAlert as part of the suite of tools offered by the  that support the mission of the Earthquake Hazards Program.</a:t>
            </a:r>
            <a:endParaRPr lang="en-US" sz="2000" dirty="0"/>
          </a:p>
          <a:p>
            <a:pPr fontAlgn="base"/>
            <a:r>
              <a:rPr lang="en-US" sz="2400" dirty="0">
                <a:solidFill>
                  <a:srgbClr val="7030A0"/>
                </a:solidFill>
              </a:rPr>
              <a:t>Resources that Support Information Dissemination about ShakeAlert</a:t>
            </a:r>
          </a:p>
          <a:p>
            <a:pPr lvl="1" fontAlgn="base"/>
            <a:r>
              <a:rPr lang="en-US" sz="1800" dirty="0"/>
              <a:t>Update ShakeAlert website to reflect the current status of the System. </a:t>
            </a:r>
          </a:p>
          <a:p>
            <a:pPr lvl="1" fontAlgn="base"/>
            <a:r>
              <a:rPr lang="en-US" sz="1800" dirty="0"/>
              <a:t>Produce updated graphics.</a:t>
            </a:r>
          </a:p>
          <a:p>
            <a:pPr lvl="1" fontAlgn="base"/>
            <a:r>
              <a:rPr lang="en-US" sz="1800" dirty="0"/>
              <a:t>Develop resources for education for use in ShakeOut 2018 and education sector pilot projects. (beyond preparedness materials).</a:t>
            </a:r>
          </a:p>
          <a:p>
            <a:pPr lvl="1" fontAlgn="base"/>
            <a:endParaRPr lang="en-US" sz="2000" dirty="0"/>
          </a:p>
        </p:txBody>
      </p:sp>
      <p:pic>
        <p:nvPicPr>
          <p:cNvPr id="4098" name="Picture 2" descr="Image result for calendar 2018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70849">
            <a:off x="193509" y="192563"/>
            <a:ext cx="860779" cy="8259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795670" cy="11946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shakeou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6326">
            <a:off x="7198896" y="1976307"/>
            <a:ext cx="1414521" cy="174002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8738" y="6068842"/>
            <a:ext cx="2218662" cy="7891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877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uFillTx/>
              </a:rPr>
              <a:t>ShakeAlert Funding History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36202"/>
              </p:ext>
            </p:extLst>
          </p:nvPr>
        </p:nvGraphicFramePr>
        <p:xfrm>
          <a:off x="759966" y="1226820"/>
          <a:ext cx="3536198" cy="4087202"/>
        </p:xfrm>
        <a:graphic>
          <a:graphicData uri="http://schemas.openxmlformats.org/drawingml/2006/table">
            <a:tbl>
              <a:tblPr/>
              <a:tblGrid>
                <a:gridCol w="122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351">
                <a:tc gridSpan="3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History of  funding (build and operate)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  <a:endParaRPr lang="en-US" sz="2400" b="1" u="sng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</a:t>
                      </a:r>
                      <a:endParaRPr lang="en-US" sz="2400" b="1" u="sng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  <a:endParaRPr lang="en-US" sz="2400" b="1" u="sng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FY06-12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$2,093,851</a:t>
                      </a:r>
                      <a:endParaRPr lang="en-US" sz="16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FY12-15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$1,575,000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FY08-14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$2,342,150</a:t>
                      </a:r>
                      <a:endParaRPr lang="en-US" sz="16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FY14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$1,500,000</a:t>
                      </a:r>
                      <a:endParaRPr lang="en-US" sz="16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FY15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$6,500,000</a:t>
                      </a:r>
                      <a:endParaRPr lang="en-US" sz="16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FY16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$8,200,000</a:t>
                      </a:r>
                      <a:endParaRPr lang="en-US" sz="16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FY17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$10,200,000</a:t>
                      </a:r>
                      <a:endParaRPr lang="en-US" sz="16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FY18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USGS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$12,900,000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22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$45,311,001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71813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05636"/>
              </p:ext>
            </p:extLst>
          </p:nvPr>
        </p:nvGraphicFramePr>
        <p:xfrm>
          <a:off x="4800600" y="1219200"/>
          <a:ext cx="3323834" cy="3429000"/>
        </p:xfrm>
        <a:graphic>
          <a:graphicData uri="http://schemas.openxmlformats.org/drawingml/2006/table">
            <a:tbl>
              <a:tblPr/>
              <a:tblGrid>
                <a:gridCol w="88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83">
                <a:tc gridSpan="3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Historic Funding from Other Sources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11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  <a:endParaRPr lang="en-US" sz="2400" b="1" u="sng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</a:t>
                      </a:r>
                      <a:endParaRPr lang="en-US" sz="2400" b="1" u="sng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  <a:endParaRPr lang="en-US" sz="2400" b="1" u="sng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FY09-11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$4,436,110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45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2012-15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Moore Foundation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$6,500,000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45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2016-18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Moore Foundation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$3,600,000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FY14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LA/LB UASI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$5,600,000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8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FY16/17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CalOES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$10,000,000</a:t>
                      </a:r>
                      <a:endParaRPr lang="en-US" sz="2800" b="1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5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$30,136,110</a:t>
                      </a:r>
                      <a:endParaRPr lang="en-US" sz="2800" b="1" dirty="0">
                        <a:effectLst/>
                      </a:endParaRPr>
                    </a:p>
                  </a:txBody>
                  <a:tcPr marL="25400" marR="25400" anchor="b">
                    <a:lnL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62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71813" y="2636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5A58E-8438-6E4E-95E1-AD8941FD642A}"/>
              </a:ext>
            </a:extLst>
          </p:cNvPr>
          <p:cNvSpPr txBox="1"/>
          <p:nvPr/>
        </p:nvSpPr>
        <p:spPr>
          <a:xfrm>
            <a:off x="3581400" y="5638800"/>
            <a:ext cx="513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Estimated annual full operating cost:  $24.6M</a:t>
            </a:r>
          </a:p>
        </p:txBody>
      </p:sp>
    </p:spTree>
    <p:extLst>
      <p:ext uri="{BB962C8B-B14F-4D97-AF65-F5344CB8AC3E}">
        <p14:creationId xmlns:p14="http://schemas.microsoft.com/office/powerpoint/2010/main" val="79141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495801" cy="1143000"/>
          </a:xfrm>
        </p:spPr>
        <p:txBody>
          <a:bodyPr/>
          <a:lstStyle/>
          <a:p>
            <a:r>
              <a:rPr lang="en-US" dirty="0"/>
              <a:t>Network Buildout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063085"/>
            <a:ext cx="4495801" cy="289931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1,675 seismic stations planned</a:t>
            </a:r>
          </a:p>
          <a:p>
            <a:r>
              <a:rPr lang="en-US" sz="2400" dirty="0"/>
              <a:t>867 stations contributing now</a:t>
            </a:r>
          </a:p>
          <a:p>
            <a:pPr lvl="1"/>
            <a:r>
              <a:rPr lang="en-US" sz="2000" dirty="0"/>
              <a:t>Some still need upgrade</a:t>
            </a:r>
          </a:p>
          <a:p>
            <a:r>
              <a:rPr lang="en-US" sz="2400" dirty="0"/>
              <a:t>~800 more needed</a:t>
            </a:r>
          </a:p>
          <a:p>
            <a:r>
              <a:rPr lang="en-US" sz="2400" dirty="0"/>
              <a:t>Denser in metro areas</a:t>
            </a:r>
          </a:p>
          <a:p>
            <a:r>
              <a:rPr lang="en-US" sz="2400" i="1" dirty="0"/>
              <a:t>GPS to be added soon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"/>
          </p:nvPr>
        </p:nvSpPr>
        <p:spPr>
          <a:xfrm>
            <a:off x="854562" y="3657600"/>
            <a:ext cx="3488838" cy="2212053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Funded in 2017-2018…</a:t>
            </a:r>
          </a:p>
          <a:p>
            <a:r>
              <a:rPr lang="en-US" sz="2000" b="1" dirty="0"/>
              <a:t>183</a:t>
            </a:r>
            <a:r>
              <a:rPr lang="en-US" sz="2000" dirty="0"/>
              <a:t>  - Cal OES</a:t>
            </a:r>
            <a:endParaRPr lang="en-US" sz="2000" b="1" dirty="0"/>
          </a:p>
          <a:p>
            <a:r>
              <a:rPr lang="en-US" sz="2000" u="sng" dirty="0"/>
              <a:t>  </a:t>
            </a:r>
            <a:r>
              <a:rPr lang="en-US" sz="2000" b="1" u="sng" dirty="0"/>
              <a:t>67</a:t>
            </a:r>
            <a:r>
              <a:rPr lang="en-US" sz="2000" dirty="0"/>
              <a:t>  - USGS</a:t>
            </a:r>
            <a:endParaRPr lang="en-US" sz="2000" b="1" dirty="0"/>
          </a:p>
          <a:p>
            <a:r>
              <a:rPr lang="en-US" sz="2000" b="1" dirty="0"/>
              <a:t>250 total</a:t>
            </a:r>
          </a:p>
          <a:p>
            <a:r>
              <a:rPr lang="en-US" sz="2000" dirty="0"/>
              <a:t>CA will be 74% complete</a:t>
            </a:r>
          </a:p>
          <a:p>
            <a:r>
              <a:rPr lang="en-US" sz="2000" dirty="0"/>
              <a:t>PNW will be 51% complete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ABF552-F34B-0A4A-814B-F87CE4876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51214"/>
            <a:ext cx="4572000" cy="680678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5-Point Star 16">
            <a:extLst>
              <a:ext uri="{FF2B5EF4-FFF2-40B4-BE49-F238E27FC236}">
                <a16:creationId xmlns:a16="http://schemas.microsoft.com/office/drawing/2014/main" id="{B47E4AB4-019E-364F-B314-9216BA87553E}"/>
              </a:ext>
            </a:extLst>
          </p:cNvPr>
          <p:cNvSpPr>
            <a:spLocks/>
          </p:cNvSpPr>
          <p:nvPr/>
        </p:nvSpPr>
        <p:spPr bwMode="auto">
          <a:xfrm>
            <a:off x="6549348" y="762764"/>
            <a:ext cx="457200" cy="468104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BD6F8B74-C139-F347-AEEC-2B165BD4B0FC}"/>
              </a:ext>
            </a:extLst>
          </p:cNvPr>
          <p:cNvSpPr>
            <a:spLocks/>
          </p:cNvSpPr>
          <p:nvPr/>
        </p:nvSpPr>
        <p:spPr bwMode="auto">
          <a:xfrm>
            <a:off x="6683667" y="4301856"/>
            <a:ext cx="457200" cy="468104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87C12E11-04E7-4646-A682-B48A1D76AD40}"/>
              </a:ext>
            </a:extLst>
          </p:cNvPr>
          <p:cNvSpPr>
            <a:spLocks/>
          </p:cNvSpPr>
          <p:nvPr/>
        </p:nvSpPr>
        <p:spPr bwMode="auto">
          <a:xfrm>
            <a:off x="7712932" y="5568048"/>
            <a:ext cx="457200" cy="468104"/>
          </a:xfrm>
          <a:prstGeom prst="star5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31585-AD5A-E243-83B3-B6CF281C3C20}"/>
              </a:ext>
            </a:extLst>
          </p:cNvPr>
          <p:cNvSpPr txBox="1">
            <a:spLocks/>
          </p:cNvSpPr>
          <p:nvPr/>
        </p:nvSpPr>
        <p:spPr bwMode="auto">
          <a:xfrm>
            <a:off x="6881669" y="1230868"/>
            <a:ext cx="96693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dirty="0" err="1">
                <a:uFillTx/>
              </a:rPr>
              <a:t>PacNW</a:t>
            </a:r>
            <a:endParaRPr lang="en-US" dirty="0"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B525E6-5109-EE4D-B4F9-8216F6E7866E}"/>
              </a:ext>
            </a:extLst>
          </p:cNvPr>
          <p:cNvSpPr txBox="1">
            <a:spLocks/>
          </p:cNvSpPr>
          <p:nvPr/>
        </p:nvSpPr>
        <p:spPr bwMode="auto">
          <a:xfrm>
            <a:off x="7140867" y="4184520"/>
            <a:ext cx="92845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dirty="0">
                <a:uFillTx/>
              </a:rPr>
              <a:t>No. CA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5DECF2-4200-9E4D-BA30-A2F11791C11A}"/>
              </a:ext>
            </a:extLst>
          </p:cNvPr>
          <p:cNvSpPr txBox="1">
            <a:spLocks/>
          </p:cNvSpPr>
          <p:nvPr/>
        </p:nvSpPr>
        <p:spPr bwMode="auto">
          <a:xfrm>
            <a:off x="7999765" y="5263248"/>
            <a:ext cx="915635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dirty="0">
                <a:uFillTx/>
              </a:rPr>
              <a:t>So. 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F76089-8EFC-A042-A8F3-C73098135114}"/>
              </a:ext>
            </a:extLst>
          </p:cNvPr>
          <p:cNvSpPr txBox="1">
            <a:spLocks/>
          </p:cNvSpPr>
          <p:nvPr/>
        </p:nvSpPr>
        <p:spPr bwMode="auto">
          <a:xfrm>
            <a:off x="7444635" y="3175414"/>
            <a:ext cx="139333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1600" dirty="0">
                <a:uFillTx/>
              </a:rPr>
              <a:t>ShakeAlert</a:t>
            </a:r>
          </a:p>
          <a:p>
            <a:pPr algn="ctr">
              <a:defRPr>
                <a:uFillTx/>
              </a:defRPr>
            </a:pPr>
            <a:r>
              <a:rPr lang="en-US" sz="1600" dirty="0"/>
              <a:t>Network &amp;</a:t>
            </a:r>
            <a:endParaRPr lang="en-US" sz="1600" dirty="0">
              <a:uFillTx/>
            </a:endParaRPr>
          </a:p>
          <a:p>
            <a:pPr algn="ctr">
              <a:defRPr>
                <a:uFillTx/>
              </a:defRPr>
            </a:pPr>
            <a:r>
              <a:rPr lang="en-US" sz="1600" dirty="0"/>
              <a:t>Data Centers</a:t>
            </a:r>
            <a:endParaRPr lang="en-US" sz="1600" dirty="0">
              <a:uFillTx/>
            </a:endParaRP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7E247103-1DB9-F844-9AB7-E2064D58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762000" cy="401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2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612" y="649278"/>
            <a:ext cx="4770388" cy="6173443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278"/>
            <a:ext cx="4766638" cy="6168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3456" y="1226822"/>
            <a:ext cx="144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June 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4456" y="1226822"/>
            <a:ext cx="144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March 2018</a:t>
            </a:r>
          </a:p>
        </p:txBody>
      </p:sp>
      <p:sp>
        <p:nvSpPr>
          <p:cNvPr id="20" name="Shape 9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 Build-out Progress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88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4000"/>
            <a:ext cx="4322826" cy="4818888"/>
          </a:xfrm>
        </p:spPr>
      </p:pic>
      <p:sp>
        <p:nvSpPr>
          <p:cNvPr id="7" name="Rectangle 6"/>
          <p:cNvSpPr/>
          <p:nvPr/>
        </p:nvSpPr>
        <p:spPr>
          <a:xfrm>
            <a:off x="76200" y="189428"/>
            <a:ext cx="8763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EEW Testing and Certification</a:t>
            </a:r>
          </a:p>
          <a:p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Purpose: Test modifications to existing and new algorithms through quantitative assessment of algorithm performance of </a:t>
            </a:r>
          </a:p>
          <a:p>
            <a:r>
              <a:rPr lang="en-US" sz="2000" dirty="0">
                <a:latin typeface="+mn-lt"/>
              </a:rPr>
              <a:t>different parameters with large datasets.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Offline</a:t>
            </a:r>
            <a:r>
              <a:rPr lang="en-US" sz="2000" dirty="0">
                <a:latin typeface="+mn-lt"/>
              </a:rPr>
              <a:t> (historic events):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28 </a:t>
            </a:r>
            <a:r>
              <a:rPr lang="en-US" sz="2000" dirty="0" err="1">
                <a:latin typeface="+mn-lt"/>
              </a:rPr>
              <a:t>mainshock</a:t>
            </a:r>
            <a:r>
              <a:rPr lang="en-US" sz="2000" dirty="0">
                <a:latin typeface="+mn-lt"/>
              </a:rPr>
              <a:t> CA </a:t>
            </a:r>
            <a:r>
              <a:rPr lang="en-US" sz="2000" dirty="0" err="1">
                <a:latin typeface="+mn-lt"/>
              </a:rPr>
              <a:t>eqs</a:t>
            </a:r>
            <a:r>
              <a:rPr lang="en-US" sz="2000" dirty="0">
                <a:latin typeface="+mn-lt"/>
              </a:rPr>
              <a:t> (1999 M7.1 Hector </a:t>
            </a:r>
          </a:p>
          <a:p>
            <a:r>
              <a:rPr lang="en-US" sz="2000" dirty="0">
                <a:latin typeface="+mn-lt"/>
              </a:rPr>
              <a:t>            Mine to 2014 M6.0 South Napa);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10 PNW </a:t>
            </a:r>
            <a:r>
              <a:rPr lang="en-US" sz="2000" dirty="0" err="1">
                <a:latin typeface="+mn-lt"/>
              </a:rPr>
              <a:t>eqs</a:t>
            </a:r>
            <a:r>
              <a:rPr lang="en-US" sz="2000" dirty="0">
                <a:latin typeface="+mn-lt"/>
              </a:rPr>
              <a:t> (2001 M6.8 Nisqually </a:t>
            </a:r>
          </a:p>
          <a:p>
            <a:r>
              <a:rPr lang="en-US" sz="2000" dirty="0">
                <a:latin typeface="+mn-lt"/>
              </a:rPr>
              <a:t>            to 2014 M6.5 Vancouver Island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20 anomalous (Mexico, Utah, Nevada, </a:t>
            </a:r>
          </a:p>
          <a:p>
            <a:r>
              <a:rPr lang="en-US" sz="2000" dirty="0">
                <a:latin typeface="+mn-lt"/>
              </a:rPr>
              <a:t>            PG&amp;E, noise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12 calibration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15 re-centering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10 deepest and 10 largest earthquakes </a:t>
            </a:r>
          </a:p>
          <a:p>
            <a:r>
              <a:rPr lang="en-US" sz="2000" dirty="0">
                <a:latin typeface="+mn-lt"/>
              </a:rPr>
              <a:t>	2000-2015.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>
                <a:latin typeface="+mn-lt"/>
              </a:rPr>
              <a:t>               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70C0"/>
                </a:solidFill>
                <a:latin typeface="+mn-lt"/>
              </a:rPr>
              <a:t>Online</a:t>
            </a:r>
            <a:r>
              <a:rPr lang="en-US" sz="2000" dirty="0">
                <a:latin typeface="+mn-lt"/>
              </a:rPr>
              <a:t> (recent 2+ weeks) real-time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endParaRPr lang="en-US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470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DC9B-46DA-F84B-AE07-824A0751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086"/>
            <a:ext cx="8229600" cy="598714"/>
          </a:xfrm>
        </p:spPr>
        <p:txBody>
          <a:bodyPr>
            <a:normAutofit/>
          </a:bodyPr>
          <a:lstStyle/>
          <a:p>
            <a:r>
              <a:rPr lang="en-US" sz="3200" dirty="0" err="1"/>
              <a:t>FinDer</a:t>
            </a:r>
            <a:r>
              <a:rPr lang="en-US" sz="3200" dirty="0"/>
              <a:t> – Fault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DE44-8840-4E40-A0EE-D173849A7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7848600" cy="131717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FinDer</a:t>
            </a:r>
            <a:r>
              <a:rPr lang="en-US" dirty="0"/>
              <a:t> uses high frequency acceleration data to create a “line source” as a function of time.</a:t>
            </a:r>
          </a:p>
          <a:p>
            <a:r>
              <a:rPr lang="en-US" dirty="0"/>
              <a:t>This algorithm will more accurately capture ground motions of large magnitude events.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EE6E0-D08F-534A-9A3B-DBB9A23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976127"/>
            <a:ext cx="6705600" cy="50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73162"/>
            <a:ext cx="4040188" cy="1828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For Institutional Users (Pilots)</a:t>
            </a:r>
          </a:p>
          <a:p>
            <a:pPr marL="0" indent="0">
              <a:buNone/>
            </a:pPr>
            <a:r>
              <a:rPr lang="en-US" dirty="0"/>
              <a:t>Published if:</a:t>
            </a:r>
          </a:p>
          <a:p>
            <a:r>
              <a:rPr lang="en-US" dirty="0"/>
              <a:t>Event occurs in alert area</a:t>
            </a:r>
          </a:p>
          <a:p>
            <a:r>
              <a:rPr lang="en-US" dirty="0"/>
              <a:t>Magnitude &gt; 3,5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ShakeAlert “Products”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184766"/>
            <a:ext cx="4040188" cy="18171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For Public Alerts</a:t>
            </a:r>
          </a:p>
          <a:p>
            <a:pPr marL="0" indent="0">
              <a:buNone/>
            </a:pPr>
            <a:r>
              <a:rPr lang="en-US" dirty="0"/>
              <a:t>Published if:</a:t>
            </a:r>
          </a:p>
          <a:p>
            <a:r>
              <a:rPr lang="en-US" dirty="0"/>
              <a:t>Event in alert area</a:t>
            </a:r>
          </a:p>
          <a:p>
            <a:r>
              <a:rPr lang="en-US" dirty="0"/>
              <a:t>Magnitude &gt; 5.0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7753">
            <a:off x="7547686" y="706215"/>
            <a:ext cx="1544172" cy="22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662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Alert area updates </a:t>
            </a:r>
            <a:br>
              <a:rPr lang="en-US" sz="1200" dirty="0"/>
            </a:br>
            <a:r>
              <a:rPr lang="en-US" sz="1200" dirty="0"/>
              <a:t>as the event grows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9925" y="5115001"/>
            <a:ext cx="445506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Similar to Japanese (JMA) Alert Scheme: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“Forecasts”: to registered users, M3.5+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“Warnings”</a:t>
            </a:r>
            <a:r>
              <a:rPr lang="en-US" sz="700" dirty="0"/>
              <a:t> </a:t>
            </a:r>
            <a:r>
              <a:rPr lang="en-US" dirty="0"/>
              <a:t>: to public, SI 5L+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3171556"/>
            <a:ext cx="4040188" cy="16002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CAP-specific content</a:t>
            </a:r>
          </a:p>
          <a:p>
            <a:pPr marL="628650" lvl="1" indent="-282575"/>
            <a:r>
              <a:rPr lang="en-US" dirty="0"/>
              <a:t>Shaking intensity contour only </a:t>
            </a:r>
            <a:br>
              <a:rPr lang="en-US" dirty="0"/>
            </a:br>
            <a:r>
              <a:rPr lang="en-US" dirty="0"/>
              <a:t>Defines area to alert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800600" y="3154362"/>
            <a:ext cx="4040188" cy="42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Common Alerting Protocol</a:t>
            </a: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458787" y="3183812"/>
            <a:ext cx="4040188" cy="422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1) Event Message</a:t>
            </a:r>
            <a:endParaRPr lang="en-US" dirty="0"/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457200" y="3721315"/>
            <a:ext cx="4041775" cy="422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2) Contour Message</a:t>
            </a:r>
            <a:endParaRPr lang="en-US" dirty="0"/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457200" y="4256087"/>
            <a:ext cx="4041775" cy="422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3) Map Message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682210"/>
            <a:ext cx="2209800" cy="224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6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Cell Alert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Alert sound (TBD*)</a:t>
            </a:r>
          </a:p>
          <a:p>
            <a:r>
              <a:rPr lang="en-US" sz="2400" dirty="0"/>
              <a:t>Alert text (voice)</a:t>
            </a:r>
          </a:p>
          <a:p>
            <a:pPr lvl="1"/>
            <a:r>
              <a:rPr lang="en-US" sz="2000" i="1" dirty="0">
                <a:effectLst/>
              </a:rPr>
              <a:t>(sound) (vibration begins)</a:t>
            </a:r>
            <a:r>
              <a:rPr lang="en-US" sz="2000" dirty="0">
                <a:effectLst/>
              </a:rPr>
              <a:t> </a:t>
            </a:r>
            <a:br>
              <a:rPr lang="en-US" sz="2000" dirty="0">
                <a:effectLst/>
              </a:rPr>
            </a:br>
            <a:r>
              <a:rPr lang="en-US" sz="2800" b="1" i="1" dirty="0">
                <a:solidFill>
                  <a:srgbClr val="0070C0"/>
                </a:solidFill>
                <a:effectLst/>
              </a:rPr>
              <a:t>Earthquake!</a:t>
            </a:r>
          </a:p>
          <a:p>
            <a:pPr lvl="1"/>
            <a:r>
              <a:rPr lang="en-US" sz="2000" i="1" dirty="0">
                <a:effectLst/>
              </a:rPr>
              <a:t>(sound) (vibration repeats)</a:t>
            </a:r>
            <a:r>
              <a:rPr lang="en-US" sz="2000" dirty="0">
                <a:effectLst/>
              </a:rPr>
              <a:t> </a:t>
            </a:r>
            <a:br>
              <a:rPr lang="en-US" sz="2000" dirty="0">
                <a:effectLst/>
              </a:rPr>
            </a:br>
            <a:r>
              <a:rPr lang="en-US" sz="2800" b="1" i="1" dirty="0">
                <a:solidFill>
                  <a:srgbClr val="0070C0"/>
                </a:solidFill>
                <a:effectLst/>
              </a:rPr>
              <a:t>Earthquake!</a:t>
            </a:r>
          </a:p>
          <a:p>
            <a:pPr lvl="1"/>
            <a:r>
              <a:rPr lang="en-US" sz="2800" b="1" i="1" dirty="0">
                <a:solidFill>
                  <a:srgbClr val="0070C0"/>
                </a:solidFill>
                <a:effectLst/>
              </a:rPr>
              <a:t>Expect shaking soon.</a:t>
            </a:r>
            <a:br>
              <a:rPr lang="en-US" sz="2800" b="1" i="1" dirty="0">
                <a:solidFill>
                  <a:srgbClr val="0070C0"/>
                </a:solidFill>
                <a:effectLst/>
              </a:rPr>
            </a:br>
            <a:r>
              <a:rPr lang="en-US" sz="2800" b="1" i="1" dirty="0">
                <a:solidFill>
                  <a:srgbClr val="0070C0"/>
                </a:solidFill>
                <a:effectLst/>
              </a:rPr>
              <a:t>Drop, Cover, Hold on. </a:t>
            </a:r>
            <a:br>
              <a:rPr lang="en-US" sz="2800" b="1" i="1" dirty="0">
                <a:solidFill>
                  <a:srgbClr val="0070C0"/>
                </a:solidFill>
                <a:effectLst/>
              </a:rPr>
            </a:br>
            <a:r>
              <a:rPr lang="en-US" sz="2800" b="1" i="1" dirty="0">
                <a:solidFill>
                  <a:srgbClr val="0070C0"/>
                </a:solidFill>
                <a:effectLst/>
              </a:rPr>
              <a:t>Protect yourself now.</a:t>
            </a:r>
            <a:br>
              <a:rPr lang="en-US" sz="2000" b="1" i="1" dirty="0">
                <a:effectLst/>
              </a:rPr>
            </a:br>
            <a:r>
              <a:rPr lang="en-US" sz="2000" i="1" dirty="0">
                <a:effectLst/>
              </a:rPr>
              <a:t>(Repeat once)</a:t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 CalOES has contract for alert sound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081087"/>
            <a:ext cx="3422947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2154" y="5943600"/>
            <a:ext cx="2275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sample WEA popup </a:t>
            </a:r>
          </a:p>
          <a:p>
            <a:pPr algn="ctr"/>
            <a:r>
              <a:rPr lang="en-US" dirty="0"/>
              <a:t>for EEW</a:t>
            </a:r>
          </a:p>
        </p:txBody>
      </p:sp>
    </p:spTree>
    <p:extLst>
      <p:ext uri="{BB962C8B-B14F-4D97-AF65-F5344CB8AC3E}">
        <p14:creationId xmlns:p14="http://schemas.microsoft.com/office/powerpoint/2010/main" val="32414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Strategic Goal: Begin Public Alerts in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25" y="1295400"/>
            <a:ext cx="7504375" cy="472440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Show success with partial funding to encourage full funding</a:t>
            </a:r>
          </a:p>
          <a:p>
            <a:r>
              <a:rPr lang="en-US" sz="2000" dirty="0"/>
              <a:t>Motivate both internal and external progress</a:t>
            </a:r>
          </a:p>
          <a:p>
            <a:pPr lvl="0"/>
            <a:r>
              <a:rPr lang="en-US" sz="2000" dirty="0"/>
              <a:t>Gain experience in operation of the ShakeAlert system</a:t>
            </a:r>
          </a:p>
          <a:p>
            <a:pPr lvl="0"/>
            <a:r>
              <a:rPr lang="en-US" sz="2000" dirty="0"/>
              <a:t>Show that users in many sectors are committing resources and encourage others to follow</a:t>
            </a:r>
          </a:p>
          <a:p>
            <a:pPr lvl="0"/>
            <a:r>
              <a:rPr lang="en-US" sz="2000" dirty="0"/>
              <a:t>Show that “technology enablers” are investing to create commercial applications, allow them to grow, make a profit</a:t>
            </a:r>
          </a:p>
          <a:p>
            <a:pPr lvl="0"/>
            <a:r>
              <a:rPr lang="en-US" sz="2000" dirty="0"/>
              <a:t>Motivate alert technology owners to speed up alerts </a:t>
            </a:r>
            <a:br>
              <a:rPr lang="en-US" sz="2000" dirty="0"/>
            </a:br>
            <a:r>
              <a:rPr lang="en-US" sz="2000" dirty="0"/>
              <a:t>(FEMA, cell carriers, mass notification companies)</a:t>
            </a:r>
          </a:p>
          <a:p>
            <a:pPr lvl="0"/>
            <a:r>
              <a:rPr lang="en-US" sz="2000" dirty="0"/>
              <a:t>Educate decision-makers and the public about ShakeAlert</a:t>
            </a:r>
          </a:p>
          <a:p>
            <a:pPr lvl="0"/>
            <a:r>
              <a:rPr lang="en-US" sz="2000" dirty="0"/>
              <a:t>Gain experience to improve both the “human interface” </a:t>
            </a:r>
            <a:br>
              <a:rPr lang="en-US" sz="2000" dirty="0"/>
            </a:br>
            <a:r>
              <a:rPr lang="en-US" sz="2000" dirty="0"/>
              <a:t>(CEO) and machine-to-machine interface</a:t>
            </a:r>
          </a:p>
          <a:p>
            <a:pPr lvl="0"/>
            <a:r>
              <a:rPr lang="en-US" sz="2000" dirty="0">
                <a:solidFill>
                  <a:srgbClr val="0070C0"/>
                </a:solidFill>
              </a:rPr>
              <a:t>Don’t miss the next quake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172">
            <a:off x="7317329" y="4075802"/>
            <a:ext cx="1559167" cy="20261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7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0714" y="381000"/>
            <a:ext cx="8578086" cy="1143000"/>
          </a:xfrm>
        </p:spPr>
        <p:txBody>
          <a:bodyPr/>
          <a:lstStyle/>
          <a:p>
            <a:pPr algn="l"/>
            <a:r>
              <a:rPr lang="en-US" sz="3600" dirty="0"/>
              <a:t>Public Alerting Technologies</a:t>
            </a:r>
            <a:br>
              <a:rPr lang="en-US" sz="3600" dirty="0"/>
            </a:br>
            <a:r>
              <a:rPr lang="en-US" sz="3200" b="0" i="1" dirty="0"/>
              <a:t>Alert “by all available means”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200001"/>
            <a:ext cx="68580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b="1" dirty="0"/>
              <a:t>ATIS</a:t>
            </a:r>
            <a:r>
              <a:rPr lang="en-US" sz="1200" dirty="0"/>
              <a:t>: Alliance for Telecommunications Industry Solutions is the cellular industry’s standards org.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611" y="5486400"/>
            <a:ext cx="8305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current alert delivery technology was designed for the high volume,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high speed, geo-targeted requirements of ShakeAlert EEW</a:t>
            </a:r>
            <a:r>
              <a:rPr lang="en-US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 rot="1509625">
            <a:off x="8153400" y="5105399"/>
            <a:ext cx="747605" cy="1320919"/>
            <a:chOff x="7718363" y="611828"/>
            <a:chExt cx="1028411" cy="1951764"/>
          </a:xfrm>
        </p:grpSpPr>
        <p:pic>
          <p:nvPicPr>
            <p:cNvPr id="12" name="Picture 2" descr="Straight Talk Samsung Galaxy S4 4G LTE Prepaid Smartpho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958783">
              <a:off x="7718363" y="611828"/>
              <a:ext cx="1028411" cy="195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58783">
              <a:off x="7882156" y="1138303"/>
              <a:ext cx="706132" cy="897811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0056"/>
              </p:ext>
            </p:extLst>
          </p:nvPr>
        </p:nvGraphicFramePr>
        <p:xfrm>
          <a:off x="838200" y="609600"/>
          <a:ext cx="7267288" cy="4685270"/>
        </p:xfrm>
        <a:graphic>
          <a:graphicData uri="http://schemas.openxmlformats.org/drawingml/2006/table">
            <a:tbl>
              <a:tblPr/>
              <a:tblGrid>
                <a:gridCol w="315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82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8" marR="8908" marT="89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</a:t>
                      </a:r>
                    </a:p>
                  </a:txBody>
                  <a:tcPr marL="8908" marR="8908" marT="890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Volume</a:t>
                      </a:r>
                    </a:p>
                  </a:txBody>
                  <a:tcPr marL="8908" marR="8908" marT="890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Robust</a:t>
                      </a:r>
                    </a:p>
                  </a:txBody>
                  <a:tcPr marL="8908" marR="8908" marT="890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Geotargeted</a:t>
                      </a:r>
                    </a:p>
                  </a:txBody>
                  <a:tcPr marL="8908" marR="8908" marT="890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</a:t>
                      </a:r>
                    </a:p>
                  </a:txBody>
                  <a:tcPr marL="8908" marR="8908" marT="890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Transport Technology 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Issues and limitations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Internet, Wi-Fi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Physically fragile: subject to power loss, congestion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IPAWS </a:t>
                      </a:r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WEA (cellular broadcast)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Voluntary, new FCC rules may improve speed, </a:t>
                      </a:r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enough?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IPAWS – ETWS </a:t>
                      </a:r>
                      <a:r>
                        <a:rPr lang="sv-SE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(cell system upgrade)</a:t>
                      </a:r>
                      <a:endParaRPr lang="sv-SE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ATIS* working on it, </a:t>
                      </a:r>
                      <a:b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3-7 years away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IPAWS – EAS to TV, radio, cable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Voluntary, too slow, weak geotargeting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Push notifications, phone apps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volume = slows delivery (How slow?)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4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Digital Radio - </a:t>
                      </a:r>
                      <a:r>
                        <a:rPr lang="en-US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“DataCasting”, AlertFM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Being tested by Cal OES, must buy receiver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8908" marR="8908" marT="8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75029</TotalTime>
  <Words>1320</Words>
  <Application>Microsoft Macintosh PowerPoint</Application>
  <PresentationFormat>On-screen Show (4:3)</PresentationFormat>
  <Paragraphs>359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Franklin Gothic Book</vt:lpstr>
      <vt:lpstr>Times New Roman</vt:lpstr>
      <vt:lpstr>Wingdings</vt:lpstr>
      <vt:lpstr>Office Theme</vt:lpstr>
      <vt:lpstr> Overview</vt:lpstr>
      <vt:lpstr>Network Buildout</vt:lpstr>
      <vt:lpstr>Station Build-out Progress</vt:lpstr>
      <vt:lpstr>PowerPoint Presentation</vt:lpstr>
      <vt:lpstr>FinDer – Fault Detector</vt:lpstr>
      <vt:lpstr>ShakeAlert “Products”</vt:lpstr>
      <vt:lpstr>Recommended Cell Alert Signals</vt:lpstr>
      <vt:lpstr>Strategic Goal: Begin Public Alerts in 2018</vt:lpstr>
      <vt:lpstr>Public Alerting Technologies Alert “by all available means”</vt:lpstr>
      <vt:lpstr>What will be possible in 2018?</vt:lpstr>
      <vt:lpstr>Pilots: users ready in 2018?</vt:lpstr>
      <vt:lpstr>ShakeAlert Communication,  Education &amp; Outreach (CEO)</vt:lpstr>
      <vt:lpstr>2018 Staged Public Rollout:  CEO Plan</vt:lpstr>
      <vt:lpstr>ShakeAlert Funding History</vt:lpstr>
    </vt:vector>
  </TitlesOfParts>
  <Company>USGS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Given</dc:creator>
  <cp:lastModifiedBy>Leith, William S</cp:lastModifiedBy>
  <cp:revision>555</cp:revision>
  <cp:lastPrinted>2018-03-05T18:39:33Z</cp:lastPrinted>
  <dcterms:created xsi:type="dcterms:W3CDTF">2012-12-21T00:23:24Z</dcterms:created>
  <dcterms:modified xsi:type="dcterms:W3CDTF">2018-04-03T18:03:22Z</dcterms:modified>
</cp:coreProperties>
</file>